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sldIdLst>
    <p:sldId id="256" r:id="rId2"/>
    <p:sldId id="257" r:id="rId3"/>
    <p:sldId id="262" r:id="rId4"/>
    <p:sldId id="260" r:id="rId5"/>
    <p:sldId id="264" r:id="rId6"/>
    <p:sldId id="265" r:id="rId7"/>
    <p:sldId id="266" r:id="rId8"/>
  </p:sldIdLst>
  <p:sldSz cx="9144000" cy="5143500" type="screen16x9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1616310"/>
            <a:ext cx="7201383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744626"/>
            <a:ext cx="7201383" cy="346255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1820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7960" y="709045"/>
            <a:ext cx="3982053" cy="186270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47960" y="2914650"/>
            <a:ext cx="3982053" cy="1121454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5116513" y="366210"/>
            <a:ext cx="3146920" cy="405942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8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9"/>
          <p:cNvSpPr>
            <a:spLocks noGrp="1"/>
          </p:cNvSpPr>
          <p:nvPr>
            <p:ph sz="quarter" idx="12"/>
          </p:nvPr>
        </p:nvSpPr>
        <p:spPr>
          <a:xfrm>
            <a:off x="5116513" y="662295"/>
            <a:ext cx="3146920" cy="376365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716794" y="1020713"/>
            <a:ext cx="3995415" cy="305434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461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359392" y="70126"/>
            <a:ext cx="7904041" cy="539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523008" y="4003319"/>
            <a:ext cx="7201383" cy="352194"/>
          </a:xfrm>
        </p:spPr>
        <p:txBody>
          <a:bodyPr anchor="ctr">
            <a:normAutofit/>
          </a:bodyPr>
          <a:lstStyle>
            <a:lvl1pPr marL="0" indent="0"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358775" y="662296"/>
            <a:ext cx="7904163" cy="32803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100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utfalland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358775" y="662296"/>
            <a:ext cx="7904163" cy="376365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47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falland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358775" y="366210"/>
            <a:ext cx="7904163" cy="40597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33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fallande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523008" y="4003319"/>
            <a:ext cx="7201383" cy="352194"/>
          </a:xfrm>
        </p:spPr>
        <p:txBody>
          <a:bodyPr anchor="ctr">
            <a:normAutofit/>
          </a:bodyPr>
          <a:lstStyle>
            <a:lvl1pPr marL="0" indent="0"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358775" y="366210"/>
            <a:ext cx="7904163" cy="356860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116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9392" y="70125"/>
            <a:ext cx="7904041" cy="51425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/>
          </p:nvPr>
        </p:nvSpPr>
        <p:spPr>
          <a:xfrm>
            <a:off x="739775" y="1031875"/>
            <a:ext cx="7031038" cy="29654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9160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7960" y="709045"/>
            <a:ext cx="3982053" cy="186270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47960" y="2914650"/>
            <a:ext cx="3982053" cy="1121454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5116513" y="366210"/>
            <a:ext cx="3146920" cy="405942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791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9392" y="70125"/>
            <a:ext cx="7904041" cy="51425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0168" y="1020713"/>
            <a:ext cx="7152363" cy="303876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51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innehåll 9"/>
          <p:cNvSpPr>
            <a:spLocks noGrp="1"/>
          </p:cNvSpPr>
          <p:nvPr>
            <p:ph sz="quarter" idx="12"/>
          </p:nvPr>
        </p:nvSpPr>
        <p:spPr>
          <a:xfrm>
            <a:off x="5116513" y="662295"/>
            <a:ext cx="3146920" cy="376365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innehåll 9"/>
          <p:cNvSpPr>
            <a:spLocks noGrp="1"/>
          </p:cNvSpPr>
          <p:nvPr>
            <p:ph sz="quarter" idx="10"/>
          </p:nvPr>
        </p:nvSpPr>
        <p:spPr>
          <a:xfrm>
            <a:off x="716794" y="1020713"/>
            <a:ext cx="3995415" cy="305434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25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359392" y="70126"/>
            <a:ext cx="7904041" cy="53999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523008" y="4003319"/>
            <a:ext cx="7201383" cy="352194"/>
          </a:xfrm>
        </p:spPr>
        <p:txBody>
          <a:bodyPr anchor="ctr">
            <a:normAutofit/>
          </a:bodyPr>
          <a:lstStyle>
            <a:lvl1pPr marL="0" indent="0"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358775" y="662296"/>
            <a:ext cx="7904163" cy="328030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91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utfalland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358775" y="661988"/>
            <a:ext cx="7904163" cy="376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358775" y="662296"/>
            <a:ext cx="7904163" cy="376365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25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falland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358775" y="366210"/>
            <a:ext cx="7904163" cy="40597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13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fallande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358775" y="366713"/>
            <a:ext cx="7904163" cy="4059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523008" y="4003319"/>
            <a:ext cx="7201383" cy="352194"/>
          </a:xfrm>
        </p:spPr>
        <p:txBody>
          <a:bodyPr anchor="ctr">
            <a:normAutofit/>
          </a:bodyPr>
          <a:lstStyle>
            <a:lvl1pPr marL="0" indent="0">
              <a:buNone/>
              <a:defRPr sz="12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4"/>
          <p:cNvSpPr>
            <a:spLocks noGrp="1"/>
          </p:cNvSpPr>
          <p:nvPr>
            <p:ph sz="quarter" idx="10"/>
          </p:nvPr>
        </p:nvSpPr>
        <p:spPr>
          <a:xfrm>
            <a:off x="358775" y="366210"/>
            <a:ext cx="7904163" cy="356860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279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8" descr="element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1188"/>
            <a:ext cx="9144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358775" y="69850"/>
            <a:ext cx="79041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741363" y="1025525"/>
            <a:ext cx="71643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9" name="textruta 7"/>
          <p:cNvSpPr txBox="1">
            <a:spLocks noChangeArrowheads="1"/>
          </p:cNvSpPr>
          <p:nvPr/>
        </p:nvSpPr>
        <p:spPr bwMode="auto">
          <a:xfrm>
            <a:off x="358775" y="4846638"/>
            <a:ext cx="704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v-SE" sz="1200" b="1">
                <a:solidFill>
                  <a:schemeClr val="bg1"/>
                </a:solidFill>
              </a:rPr>
              <a:t>orebro.se</a:t>
            </a:r>
          </a:p>
        </p:txBody>
      </p:sp>
      <p:pic>
        <p:nvPicPr>
          <p:cNvPr id="1030" name="Bildobjekt 5" descr="element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1188"/>
            <a:ext cx="9144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ruta 6"/>
          <p:cNvSpPr txBox="1">
            <a:spLocks noChangeArrowheads="1"/>
          </p:cNvSpPr>
          <p:nvPr/>
        </p:nvSpPr>
        <p:spPr bwMode="auto">
          <a:xfrm>
            <a:off x="358775" y="4846638"/>
            <a:ext cx="704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sv-SE" sz="1200" b="1">
                <a:solidFill>
                  <a:schemeClr val="bg1"/>
                </a:solidFill>
              </a:rPr>
              <a:t>orebro.se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 smtClean="0">
                <a:ea typeface="ＭＳ Ｐゴシック" panose="020B0600070205080204" pitchFamily="34" charset="-128"/>
              </a:rPr>
              <a:t>Örebro – Europas teckenspråkshuvudstad</a:t>
            </a:r>
            <a:endParaRPr lang="sv-SE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9775" y="1232898"/>
            <a:ext cx="7031038" cy="2425379"/>
          </a:xfrm>
        </p:spPr>
        <p:txBody>
          <a:bodyPr/>
          <a:lstStyle/>
          <a:p>
            <a:pPr algn="ctr"/>
            <a:r>
              <a:rPr lang="sv-SE" altLang="sv-SE" sz="3200" b="1" dirty="0" smtClean="0">
                <a:ea typeface="ＭＳ Ｐゴシック" panose="020B0600070205080204" pitchFamily="34" charset="-128"/>
              </a:rPr>
              <a:t>Välkommen till Örebro -</a:t>
            </a:r>
          </a:p>
          <a:p>
            <a:pPr algn="ctr"/>
            <a:r>
              <a:rPr lang="sv-SE" altLang="sv-SE" sz="3200" b="1" dirty="0" smtClean="0">
                <a:ea typeface="ＭＳ Ｐゴシック" panose="020B0600070205080204" pitchFamily="34" charset="-128"/>
              </a:rPr>
              <a:t>Europas teckenspråkshuvudstad!</a:t>
            </a:r>
            <a:endParaRPr lang="sv-SE" altLang="sv-SE" sz="32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19" y="2445587"/>
            <a:ext cx="1993186" cy="199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>
                <a:ea typeface="ＭＳ Ｐゴシック" panose="020B0600070205080204" pitchFamily="34" charset="-128"/>
              </a:rPr>
              <a:t>Örebro – Europas teckenspråkshuvudstad</a:t>
            </a:r>
            <a:endParaRPr lang="sv-SE" dirty="0"/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 bwMode="auto">
          <a:xfrm>
            <a:off x="668893" y="859135"/>
            <a:ext cx="7031038" cy="5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u="sng" dirty="0" smtClean="0"/>
              <a:t>Språklagen 2009:600</a:t>
            </a:r>
            <a:endParaRPr lang="sv-SE" b="1" u="sng" dirty="0"/>
          </a:p>
        </p:txBody>
      </p:sp>
      <p:sp>
        <p:nvSpPr>
          <p:cNvPr id="7" name="textruta 6"/>
          <p:cNvSpPr txBox="1"/>
          <p:nvPr/>
        </p:nvSpPr>
        <p:spPr>
          <a:xfrm>
            <a:off x="668893" y="1365956"/>
            <a:ext cx="7221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9 §</a:t>
            </a:r>
            <a:r>
              <a:rPr lang="sv-SE" dirty="0"/>
              <a:t> Det allmänna har ett särskilt ansvar för att skydda och</a:t>
            </a:r>
            <a:br>
              <a:rPr lang="sv-SE" dirty="0"/>
            </a:br>
            <a:r>
              <a:rPr lang="sv-SE" dirty="0"/>
              <a:t>främja det svenska teckenspråket.</a:t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dirty="0" smtClean="0"/>
              <a:t>14 </a:t>
            </a:r>
            <a:r>
              <a:rPr lang="sv-SE" b="1" dirty="0"/>
              <a:t>§</a:t>
            </a:r>
            <a:r>
              <a:rPr lang="sv-SE" dirty="0"/>
              <a:t> Var och en som är bosatt i Sverige ska ges möjlighet att</a:t>
            </a:r>
            <a:br>
              <a:rPr lang="sv-SE" dirty="0"/>
            </a:br>
            <a:r>
              <a:rPr lang="sv-SE" dirty="0"/>
              <a:t>lära sig, utveckla och använda svenska. Därutöver ska</a:t>
            </a:r>
            <a:br>
              <a:rPr lang="sv-SE" dirty="0"/>
            </a:br>
            <a:r>
              <a:rPr lang="sv-SE" dirty="0"/>
              <a:t>…</a:t>
            </a:r>
            <a:br>
              <a:rPr lang="sv-SE" dirty="0"/>
            </a:br>
            <a:r>
              <a:rPr lang="sv-SE" dirty="0"/>
              <a:t>2. den som är döv eller hörselskadad och den som av andra</a:t>
            </a:r>
            <a:br>
              <a:rPr lang="sv-SE" dirty="0"/>
            </a:br>
            <a:r>
              <a:rPr lang="sv-SE" dirty="0"/>
              <a:t>skäl har behov av teckenspråk ges möjlighet att lära sig,</a:t>
            </a:r>
            <a:br>
              <a:rPr lang="sv-SE" dirty="0"/>
            </a:br>
            <a:r>
              <a:rPr lang="sv-SE" dirty="0"/>
              <a:t>utveckla och använda det svenska teckenspråket.</a:t>
            </a:r>
            <a:r>
              <a:rPr lang="sv-SE" altLang="sv-SE" dirty="0"/>
              <a:t/>
            </a:r>
            <a:br>
              <a:rPr lang="sv-SE" alt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33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>
                <a:ea typeface="ＭＳ Ｐゴシック" panose="020B0600070205080204" pitchFamily="34" charset="-128"/>
              </a:rPr>
              <a:t>Örebro – Europas teckenspråkshuvudstad</a:t>
            </a:r>
            <a:endParaRPr lang="sv-SE" dirty="0"/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 bwMode="auto">
          <a:xfrm>
            <a:off x="650102" y="721756"/>
            <a:ext cx="7031038" cy="5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u="sng" dirty="0" smtClean="0"/>
              <a:t>Avsiktsförklaringens åtaganden</a:t>
            </a:r>
            <a:endParaRPr lang="sv-SE" b="1" u="sng" dirty="0"/>
          </a:p>
        </p:txBody>
      </p:sp>
      <p:sp>
        <p:nvSpPr>
          <p:cNvPr id="7" name="textruta 6"/>
          <p:cNvSpPr txBox="1"/>
          <p:nvPr/>
        </p:nvSpPr>
        <p:spPr>
          <a:xfrm>
            <a:off x="701472" y="1121393"/>
            <a:ext cx="73842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v-SE" sz="1400" b="1" dirty="0" smtClean="0"/>
              <a:t>Vi </a:t>
            </a:r>
            <a:r>
              <a:rPr lang="sv-SE" sz="1400" b="1" dirty="0"/>
              <a:t>följer språklagen från 1 juli 2009 och verkar för utveckling och användning av svenskt teckenspråk</a:t>
            </a:r>
            <a:r>
              <a:rPr lang="sv-SE" sz="1400" b="1" dirty="0" smtClean="0"/>
              <a:t>.</a:t>
            </a:r>
            <a:br>
              <a:rPr lang="sv-SE" sz="1400" b="1" dirty="0" smtClean="0"/>
            </a:br>
            <a:endParaRPr lang="sv-SE" sz="1400" b="1" dirty="0"/>
          </a:p>
          <a:p>
            <a:pPr marL="342900" lvl="0" indent="-342900">
              <a:buFont typeface="+mj-lt"/>
              <a:buAutoNum type="arabicPeriod"/>
            </a:pPr>
            <a:r>
              <a:rPr lang="sv-SE" sz="1400" b="1" dirty="0"/>
              <a:t>Vi synliggör det svenska teckenspråket i samhället</a:t>
            </a:r>
            <a:r>
              <a:rPr lang="sv-SE" sz="1400" b="1" dirty="0" smtClean="0"/>
              <a:t>.</a:t>
            </a:r>
            <a:br>
              <a:rPr lang="sv-SE" sz="1400" b="1" dirty="0" smtClean="0"/>
            </a:br>
            <a:endParaRPr lang="sv-SE" sz="1400" b="1" dirty="0"/>
          </a:p>
          <a:p>
            <a:pPr marL="342900" lvl="0" indent="-342900">
              <a:buFont typeface="+mj-lt"/>
              <a:buAutoNum type="arabicPeriod"/>
            </a:pPr>
            <a:r>
              <a:rPr lang="sv-SE" sz="1400" b="1" dirty="0"/>
              <a:t>Vi uppmuntrar personer som är intresserade av svenskt teckenspråk eller behöver sådana kunskaper i sitt yrke att studera det. </a:t>
            </a:r>
            <a:r>
              <a:rPr lang="sv-SE" sz="1400" b="1" dirty="0" smtClean="0"/>
              <a:t/>
            </a:r>
            <a:br>
              <a:rPr lang="sv-SE" sz="1400" b="1" dirty="0" smtClean="0"/>
            </a:br>
            <a:endParaRPr lang="sv-SE" sz="1400" b="1" dirty="0"/>
          </a:p>
          <a:p>
            <a:pPr marL="342900" lvl="0" indent="-342900">
              <a:buFont typeface="+mj-lt"/>
              <a:buAutoNum type="arabicPeriod"/>
            </a:pPr>
            <a:r>
              <a:rPr lang="sv-SE" sz="1400" b="1" dirty="0"/>
              <a:t>Vi uppmärksammar behovet av svenskt teckenspråk i våra organisationer. </a:t>
            </a:r>
            <a:r>
              <a:rPr lang="sv-SE" sz="1400" b="1" dirty="0" smtClean="0"/>
              <a:t/>
            </a:r>
            <a:br>
              <a:rPr lang="sv-SE" sz="1400" b="1" dirty="0" smtClean="0"/>
            </a:br>
            <a:endParaRPr lang="sv-SE" sz="1400" b="1" dirty="0"/>
          </a:p>
          <a:p>
            <a:pPr marL="342900" lvl="0" indent="-342900">
              <a:buFont typeface="+mj-lt"/>
              <a:buAutoNum type="arabicPeriod"/>
            </a:pPr>
            <a:r>
              <a:rPr lang="sv-SE" sz="1400" b="1" dirty="0"/>
              <a:t>Vi deltar i det regionala, nationella och internationella arbetet för att underlätta vardagen för teckenspråkiga medborgare</a:t>
            </a:r>
            <a:r>
              <a:rPr lang="sv-SE" sz="1400" b="1" dirty="0" smtClean="0"/>
              <a:t>.</a:t>
            </a:r>
            <a:br>
              <a:rPr lang="sv-SE" sz="1400" b="1" dirty="0" smtClean="0"/>
            </a:br>
            <a:endParaRPr lang="sv-SE" sz="1400" b="1" dirty="0"/>
          </a:p>
          <a:p>
            <a:pPr marL="342900" lvl="0" indent="-342900">
              <a:buFont typeface="+mj-lt"/>
              <a:buAutoNum type="arabicPeriod"/>
            </a:pPr>
            <a:r>
              <a:rPr lang="sv-SE" sz="1400" b="1" dirty="0"/>
              <a:t>Vi verkar för kompetensutveckling av vår personal för att öka kunskapen om teckenspråkiga medborgare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13205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altLang="sv-SE" dirty="0">
                <a:ea typeface="ＭＳ Ｐゴシック" panose="020B0600070205080204" pitchFamily="34" charset="-128"/>
              </a:rPr>
              <a:t>Örebro – Europas teckenspråkshuvudstad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9775" y="1275643"/>
            <a:ext cx="7523658" cy="27216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Teckenspråkskompetens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Äldreomsorg</a:t>
            </a: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Meningsfull fritid och ungdomsgård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sv-SE" b="1" dirty="0" smtClean="0"/>
              <a:t>Modersmålsundervisning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Arbetsmarknadssatsningar för teckenspråkiga </a:t>
            </a:r>
          </a:p>
          <a:p>
            <a:pPr>
              <a:tabLst>
                <a:tab pos="266700" algn="l"/>
              </a:tabLst>
            </a:pPr>
            <a:r>
              <a:rPr lang="sv-SE" b="1" dirty="0"/>
              <a:t>	ungdomar och medborgare</a:t>
            </a:r>
          </a:p>
          <a:p>
            <a:pPr>
              <a:tabLst>
                <a:tab pos="266700" algn="l"/>
              </a:tabLst>
            </a:pPr>
            <a:endParaRPr lang="sv-SE" dirty="0"/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 bwMode="auto">
          <a:xfrm>
            <a:off x="668893" y="859135"/>
            <a:ext cx="7031038" cy="5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u="sng" dirty="0" smtClean="0"/>
              <a:t>Prioriterade områden</a:t>
            </a:r>
            <a:endParaRPr lang="sv-SE" b="1" u="sng" dirty="0"/>
          </a:p>
        </p:txBody>
      </p:sp>
    </p:spTree>
    <p:extLst>
      <p:ext uri="{BB962C8B-B14F-4D97-AF65-F5344CB8AC3E}">
        <p14:creationId xmlns:p14="http://schemas.microsoft.com/office/powerpoint/2010/main" val="41514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altLang="sv-SE" dirty="0">
                <a:ea typeface="ＭＳ Ｐゴシック" panose="020B0600070205080204" pitchFamily="34" charset="-128"/>
              </a:rPr>
              <a:t>Örebro – Europas teckenspråkshuvudstad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9775" y="1275643"/>
            <a:ext cx="7523658" cy="27216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Teckenspråkiga medborgare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Teckenspråksperspektiv</a:t>
            </a: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Teckenspråkskompetens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Dövkultur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sv-SE" b="1" dirty="0" smtClean="0"/>
              <a:t>CODA – Childrens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Deaf</a:t>
            </a:r>
            <a:r>
              <a:rPr lang="sv-SE" b="1" dirty="0" smtClean="0"/>
              <a:t> </a:t>
            </a:r>
            <a:r>
              <a:rPr lang="sv-SE" b="1" dirty="0" err="1" smtClean="0"/>
              <a:t>Adults</a:t>
            </a:r>
            <a:endParaRPr lang="sv-SE" b="1" dirty="0" smtClean="0"/>
          </a:p>
          <a:p>
            <a:pPr>
              <a:tabLst>
                <a:tab pos="266700" algn="l"/>
              </a:tabLst>
            </a:pPr>
            <a:endParaRPr lang="sv-SE" b="1" dirty="0"/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 bwMode="auto">
          <a:xfrm>
            <a:off x="668893" y="859135"/>
            <a:ext cx="7031038" cy="5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u="sng" dirty="0" smtClean="0"/>
              <a:t>Definition av olika begrepp</a:t>
            </a:r>
            <a:endParaRPr lang="sv-SE" b="1" u="sng" dirty="0"/>
          </a:p>
        </p:txBody>
      </p:sp>
    </p:spTree>
    <p:extLst>
      <p:ext uri="{BB962C8B-B14F-4D97-AF65-F5344CB8AC3E}">
        <p14:creationId xmlns:p14="http://schemas.microsoft.com/office/powerpoint/2010/main" val="6670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altLang="sv-SE" dirty="0">
                <a:ea typeface="ＭＳ Ｐゴシック" panose="020B0600070205080204" pitchFamily="34" charset="-128"/>
              </a:rPr>
              <a:t>Örebro – Europas teckenspråkshuvudstad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9775" y="1275643"/>
            <a:ext cx="7523658" cy="27216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sv-SE" b="1" dirty="0" smtClean="0"/>
              <a:t>Örebro </a:t>
            </a:r>
            <a:r>
              <a:rPr lang="sv-SE" b="1" dirty="0"/>
              <a:t>uppfattas av allmänheten, framförallt av de teckenspråkiga medborgarna, som den stad där levnadsvillkoren för teckenspråkiga medborgare som helhet är bra anpassade till deras förutsättningar</a:t>
            </a:r>
            <a:r>
              <a:rPr lang="sv-SE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sv-SE" b="1" dirty="0" smtClean="0"/>
              <a:t>Arbetsmodell för övriga kommuner och europeiska länder</a:t>
            </a:r>
            <a:br>
              <a:rPr lang="sv-SE" b="1" dirty="0" smtClean="0"/>
            </a:br>
            <a:endParaRPr lang="sv-SE" b="1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sv-SE" b="1" dirty="0" smtClean="0"/>
              <a:t>Teckenspråkigt servicecenter och nationellt kunskapscenter för svenskt teckenspråk</a:t>
            </a:r>
          </a:p>
        </p:txBody>
      </p:sp>
      <p:sp>
        <p:nvSpPr>
          <p:cNvPr id="4" name="Platshållare för text 2"/>
          <p:cNvSpPr txBox="1">
            <a:spLocks/>
          </p:cNvSpPr>
          <p:nvPr/>
        </p:nvSpPr>
        <p:spPr bwMode="auto">
          <a:xfrm>
            <a:off x="668893" y="859135"/>
            <a:ext cx="7031038" cy="5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 u="sng" dirty="0" smtClean="0"/>
              <a:t>Vision</a:t>
            </a:r>
            <a:endParaRPr lang="sv-SE" b="1" u="sng" dirty="0"/>
          </a:p>
        </p:txBody>
      </p:sp>
    </p:spTree>
    <p:extLst>
      <p:ext uri="{BB962C8B-B14F-4D97-AF65-F5344CB8AC3E}">
        <p14:creationId xmlns:p14="http://schemas.microsoft.com/office/powerpoint/2010/main" val="34915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 smtClean="0">
                <a:ea typeface="ＭＳ Ｐゴシック" panose="020B0600070205080204" pitchFamily="34" charset="-128"/>
              </a:rPr>
              <a:t>Örebro – Europas teckenspråkshuvudstad</a:t>
            </a:r>
            <a:endParaRPr lang="sv-SE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739775" y="1232898"/>
            <a:ext cx="7031038" cy="2425379"/>
          </a:xfrm>
        </p:spPr>
        <p:txBody>
          <a:bodyPr/>
          <a:lstStyle/>
          <a:p>
            <a:pPr algn="ctr"/>
            <a:r>
              <a:rPr lang="sv-SE" altLang="sv-SE" sz="3200" b="1" dirty="0" smtClean="0">
                <a:ea typeface="ＭＳ Ｐゴシック" panose="020B0600070205080204" pitchFamily="34" charset="-128"/>
              </a:rPr>
              <a:t>Tack för visat intresse!</a:t>
            </a:r>
            <a:endParaRPr lang="sv-SE" altLang="sv-SE" sz="32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94" y="1744798"/>
            <a:ext cx="2561999" cy="25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small140611">
  <a:themeElements>
    <a:clrScheme name="ÖrebroKommun">
      <a:dk1>
        <a:sysClr val="windowText" lastClr="000000"/>
      </a:dk1>
      <a:lt1>
        <a:sysClr val="window" lastClr="FFFFFF"/>
      </a:lt1>
      <a:dk2>
        <a:srgbClr val="857572"/>
      </a:dk2>
      <a:lt2>
        <a:srgbClr val="EEECE8"/>
      </a:lt2>
      <a:accent1>
        <a:srgbClr val="E83D24"/>
      </a:accent1>
      <a:accent2>
        <a:srgbClr val="0099BE"/>
      </a:accent2>
      <a:accent3>
        <a:srgbClr val="609410"/>
      </a:accent3>
      <a:accent4>
        <a:srgbClr val="D197C1"/>
      </a:accent4>
      <a:accent5>
        <a:srgbClr val="FFF384"/>
      </a:accent5>
      <a:accent6>
        <a:srgbClr val="F18C00"/>
      </a:accent6>
      <a:hlink>
        <a:srgbClr val="0099BE"/>
      </a:hlink>
      <a:folHlink>
        <a:srgbClr val="D197C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ågra tips till dig som gör bildpresentationer.pptx" id="{3890D935-0451-4F14-AA63-43FEB5E6CC2A}" vid="{19F805AF-DA41-4A8E-A75D-036221AEE5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</Template>
  <TotalTime>496</TotalTime>
  <Words>136</Words>
  <Application>Microsoft Office PowerPoint</Application>
  <PresentationFormat>Bildspel på skärmen (16:9)</PresentationFormat>
  <Paragraphs>39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Century Gothic</vt:lpstr>
      <vt:lpstr>Presentationsmall140611</vt:lpstr>
      <vt:lpstr>Örebro – Europas teckenspråkshuvudstad</vt:lpstr>
      <vt:lpstr>Örebro – Europas teckenspråkshuvudstad</vt:lpstr>
      <vt:lpstr>Örebro – Europas teckenspråkshuvudstad</vt:lpstr>
      <vt:lpstr>Örebro – Europas teckenspråkshuvudstad</vt:lpstr>
      <vt:lpstr>Örebro – Europas teckenspråkshuvudstad</vt:lpstr>
      <vt:lpstr>Örebro – Europas teckenspråkshuvudstad</vt:lpstr>
      <vt:lpstr>Örebro – Europas teckenspråkshuvudstad</vt:lpstr>
    </vt:vector>
  </TitlesOfParts>
  <Company>Örebro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Några tips till dig som gör bildpresentationer.</dc:title>
  <dc:creator>Bjurström, Annette</dc:creator>
  <cp:lastModifiedBy>Thomas Ljungberg</cp:lastModifiedBy>
  <cp:revision>30</cp:revision>
  <dcterms:created xsi:type="dcterms:W3CDTF">2014-10-31T11:00:41Z</dcterms:created>
  <dcterms:modified xsi:type="dcterms:W3CDTF">2016-03-15T21:44:44Z</dcterms:modified>
</cp:coreProperties>
</file>